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3" r:id="rId2"/>
    <p:sldId id="287" r:id="rId3"/>
    <p:sldId id="288" r:id="rId4"/>
    <p:sldId id="289" r:id="rId5"/>
    <p:sldId id="277" r:id="rId6"/>
    <p:sldId id="278" r:id="rId7"/>
    <p:sldId id="279" r:id="rId8"/>
    <p:sldId id="285" r:id="rId9"/>
    <p:sldId id="256" r:id="rId10"/>
    <p:sldId id="293" r:id="rId11"/>
    <p:sldId id="261" r:id="rId12"/>
    <p:sldId id="290" r:id="rId13"/>
    <p:sldId id="266" r:id="rId14"/>
    <p:sldId id="294" r:id="rId15"/>
    <p:sldId id="298" r:id="rId16"/>
    <p:sldId id="296" r:id="rId17"/>
    <p:sldId id="300" r:id="rId18"/>
    <p:sldId id="295" r:id="rId19"/>
    <p:sldId id="297" r:id="rId20"/>
    <p:sldId id="257" r:id="rId21"/>
    <p:sldId id="299" r:id="rId22"/>
    <p:sldId id="301" r:id="rId23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41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700" y="0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B5AD3-4FA2-46E4-92C6-EDCA3F03F52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913" y="4387850"/>
            <a:ext cx="5580062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700" y="8772525"/>
            <a:ext cx="30226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BA74-AE74-4356-BA36-5C59E000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0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02A1B-2F22-4D93-842A-6B5084EA74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3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0563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3F83-09FD-4BAF-85E4-36BFE6D934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02A1B-2F22-4D93-842A-6B5084EA74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8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0563"/>
            <a:ext cx="4618037" cy="3463925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951239" y="8772525"/>
            <a:ext cx="30226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856" rIns="91715" bIns="45856" anchor="b"/>
          <a:lstStyle>
            <a:lvl1pPr defTabSz="923925"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N W3" pitchFamily="-96" charset="-128"/>
              </a:defRPr>
            </a:lvl9pPr>
          </a:lstStyle>
          <a:p>
            <a:pPr algn="r" eaLnBrk="1" hangingPunct="1"/>
            <a:fld id="{4FDC8B9E-8AD0-493E-A4A0-8C8445FCFEBA}" type="slidenum">
              <a:rPr lang="en-US" sz="1200">
                <a:solidFill>
                  <a:srgbClr val="000000"/>
                </a:solidFill>
                <a:sym typeface="Arial" charset="0"/>
              </a:rPr>
              <a:pPr algn="r" eaLnBrk="1" hangingPunct="1"/>
              <a:t>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91D4-85D8-475F-BC81-812A436F3105}" type="datetime1">
              <a:rPr lang="en-US" smtClean="0"/>
              <a:t>10/4/2013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FB99-C205-43C5-947A-26A49551367C}" type="datetime1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7B48-8EF5-4437-92DD-9D4217E7F624}" type="datetime1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2529-67AD-4BD4-B4D2-A793423F8C33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E0F5-524E-4BD8-8798-DDB0ACFFFEE6}" type="datetime1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68DC-1B69-4901-B55D-854A2745223B}" type="datetime1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95DC-5FDA-4C27-A83B-0EA98668ACC2}" type="datetime1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834B-B6EF-43AE-9B32-F8A8B693441C}" type="datetime1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B8AF-0488-4F44-B235-9E45237D04D5}" type="datetime1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EFC-4381-459A-8EEC-5681DF2C5CE7}" type="datetime1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E4DE-FDE9-46F6-A487-7A63CE844A5C}" type="datetime1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4F98-0075-45B0-9356-20AC23AF4153}" type="datetime1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08962F-24B6-4616-96A0-0175D635B4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C645C0-67C6-4EFA-93F3-4F797B343629}" type="slidenum">
              <a:rPr lang="en-US" smtClean="0">
                <a:solidFill>
                  <a:srgbClr val="073E87"/>
                </a:solidFill>
                <a:latin typeface="Arial" charset="0"/>
                <a:ea typeface="ヒラギノ角ゴ ProN W3" pitchFamily="-9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  <a:ea typeface="ヒラギノ角ゴ ProN W3" pitchFamily="-96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2013 RTS Campus Improvement Project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Project </a:t>
            </a:r>
            <a:r>
              <a:rPr lang="en-US" dirty="0"/>
              <a:t>Status &amp; Schedule</a:t>
            </a:r>
          </a:p>
          <a:p>
            <a:r>
              <a:rPr lang="en-US" dirty="0" smtClean="0"/>
              <a:t>Schematic Design Overview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8B93-0868-4A50-A70F-B2DB2E33D066}" type="datetime1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Design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</a:p>
          <a:p>
            <a:r>
              <a:rPr lang="en-US" dirty="0" smtClean="0"/>
              <a:t>Chamberlain Perimeter Wall and Landscaping</a:t>
            </a:r>
          </a:p>
          <a:p>
            <a:r>
              <a:rPr lang="en-US" dirty="0" smtClean="0"/>
              <a:t>Maintenance Warehouse   Phases and 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1" t="-41" r="27091" b="41"/>
          <a:stretch/>
        </p:blipFill>
        <p:spPr bwMode="auto">
          <a:xfrm>
            <a:off x="-152400" y="1371599"/>
            <a:ext cx="7003961" cy="522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</a:t>
            </a:r>
            <a:r>
              <a:rPr lang="en-US" sz="4000" dirty="0"/>
              <a:t>PARKING LOT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9DFD-D270-47AC-BDBE-922260820FDE}" type="datetime1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62800" y="1092200"/>
            <a:ext cx="123217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1701800"/>
            <a:ext cx="1964925" cy="225547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1" y="1701800"/>
            <a:ext cx="378641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3400" y="3937601"/>
            <a:ext cx="5405396" cy="153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Perimeter Wall and Landscaping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3193" y="5115997"/>
            <a:ext cx="5385809" cy="153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1000"/>
            <a:ext cx="746760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P:\Buildings\AR4119.00 RGRTA 2013 Campus Improvements\AR41119.01 Task 2 - Preliminary Design\BIM-CAD\RGRTA MW Renderings\Maintenance Building 8-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5293" r="10249"/>
          <a:stretch/>
        </p:blipFill>
        <p:spPr bwMode="auto">
          <a:xfrm>
            <a:off x="577890" y="1143000"/>
            <a:ext cx="2241511" cy="20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05600" y="275963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PHASE 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488" y="27623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PHASE II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1" y="276233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PHASE III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28800" y="3228496"/>
            <a:ext cx="213360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67200" y="3228496"/>
            <a:ext cx="13716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67400" y="3228496"/>
            <a:ext cx="25146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Maintenance Warehouse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Warehouse Views from Main Street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4" descr="V:\Engineering Capital\RTS\Campus Improvement Project - 2013\Presentations\3D_View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7" y="1964833"/>
            <a:ext cx="8612746" cy="29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 descr="V:\Engineering Capital\RTS\Campus Improvement Project - 2013\Presentations\Maintenance_Building_8-21.rvt_2013-Oct-02_11-46-23AM-000_3D_View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2106371"/>
            <a:ext cx="8215086" cy="26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V:\Engineering Capital\RTS\Campus Improvement Project - 2013\Presentations\3D_View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93622"/>
            <a:ext cx="8439150" cy="38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V:\Engineering Capital\RTS\Campus Improvement Project - 2013\Presentations\Maintenance_Building_8-21.rvt_2013-Oct-02_02-01-14PM-000_3D_View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62705"/>
            <a:ext cx="6076950" cy="57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 descr="V:\Engineering Capital\RTS\Campus Improvement Project - 2013\Presentations\Maintenance_Building_8-21.rvt_2013-Oct-02_12-03-41PM-000_3D_C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496484"/>
            <a:ext cx="8401050" cy="18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RTS Campus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historically used for transit since the </a:t>
            </a:r>
            <a:r>
              <a:rPr lang="en-US" dirty="0" err="1" smtClean="0"/>
              <a:t>1890s</a:t>
            </a:r>
            <a:endParaRPr lang="en-US" dirty="0" smtClean="0"/>
          </a:p>
          <a:p>
            <a:r>
              <a:rPr lang="en-US" dirty="0" smtClean="0"/>
              <a:t>17 acres with 5.2 acres under roof</a:t>
            </a:r>
          </a:p>
          <a:p>
            <a:r>
              <a:rPr lang="en-US" dirty="0" smtClean="0"/>
              <a:t>3 buildings constructed in 1974</a:t>
            </a:r>
          </a:p>
          <a:p>
            <a:r>
              <a:rPr lang="en-US" dirty="0" smtClean="0"/>
              <a:t>254 buses (need parking for 300 buses)</a:t>
            </a:r>
          </a:p>
          <a:p>
            <a:r>
              <a:rPr lang="en-US" dirty="0" smtClean="0"/>
              <a:t>604 employees; 24 hour a day operations </a:t>
            </a:r>
            <a:br>
              <a:rPr lang="en-US" dirty="0" smtClean="0"/>
            </a:br>
            <a:r>
              <a:rPr lang="en-US" dirty="0" smtClean="0"/>
              <a:t>(need parking for 412 cars)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2529-67AD-4BD4-B4D2-A793423F8C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Buildings\AR4119.00 RGRTA 2013 Campus Improvements\AR41119.01 Task 2 - Preliminary Design\BIM-CAD\RGRTA MW Renderings\MW-Ex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7959"/>
            <a:ext cx="6095999" cy="49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Buildings\AR4119.00 RGRTA 2013 Campus Improvements\AR41119.01 Task 2 - Preliminary Design\BIM-CAD\RGRTA MW Renderings\MW-Ext2N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561082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DCB1-87B3-4CFC-807C-14652B9D18F0}" type="datetime1">
              <a:rPr lang="en-US" smtClean="0"/>
              <a:t>10/4/2013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V:\Engineering Capital\RTS\Campus Improvement Project - 2013\Presentations\3D_View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21" y="540443"/>
            <a:ext cx="7097358" cy="57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4FE522C-3DF1-4A56-AD31-462DB4AF5C2E}" type="datetime1">
              <a:rPr lang="en-US" smtClean="0"/>
              <a:pPr/>
              <a:t>10/4/2013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690"/>
            <a:ext cx="8229600" cy="1143000"/>
          </a:xfrm>
        </p:spPr>
        <p:txBody>
          <a:bodyPr/>
          <a:lstStyle/>
          <a:p>
            <a:r>
              <a:rPr lang="en-US" dirty="0" smtClean="0"/>
              <a:t>Existing RTS Campus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2529-67AD-4BD4-B4D2-A793423F8C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8865" r="14911" b="12775"/>
          <a:stretch/>
        </p:blipFill>
        <p:spPr bwMode="auto">
          <a:xfrm>
            <a:off x="1676400" y="1373090"/>
            <a:ext cx="5969000" cy="51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Improve capacity and efficiency of maintenance and servicing operations at the RTS Campus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Improve vehicular and pedestrian safety 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Adequate bus parking, maximizing garage parking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Adequate employee parking 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Address infrastructure deficiencies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Minimize impact of late-night servicing 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Minimize impact of early morning cold-weather bus starts</a:t>
            </a:r>
          </a:p>
          <a:p>
            <a:pPr marL="273050" indent="-273050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800" dirty="0"/>
              <a:t>Minimize visual and noise impacts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2529-67AD-4BD4-B4D2-A793423F8C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4" y="1052016"/>
            <a:ext cx="5730875" cy="516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29"/>
          <p:cNvGrpSpPr/>
          <p:nvPr/>
        </p:nvGrpSpPr>
        <p:grpSpPr>
          <a:xfrm>
            <a:off x="5257801" y="1157161"/>
            <a:ext cx="3651764" cy="732699"/>
            <a:chOff x="5390115" y="2209798"/>
            <a:chExt cx="3651764" cy="732699"/>
          </a:xfrm>
        </p:grpSpPr>
        <p:sp>
          <p:nvSpPr>
            <p:cNvPr id="42" name="TextBox 41"/>
            <p:cNvSpPr txBox="1"/>
            <p:nvPr/>
          </p:nvSpPr>
          <p:spPr>
            <a:xfrm>
              <a:off x="6838189" y="2209798"/>
              <a:ext cx="2203690" cy="629960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>
              <a:defPPr>
                <a:defRPr lang="en-US"/>
              </a:defPPr>
              <a:lvl1pPr defTabSz="45720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45000"/>
                <a:buFont typeface="Wingdings" pitchFamily="2" charset="2"/>
                <a:buNone/>
                <a:defRPr sz="1000" b="1">
                  <a:solidFill>
                    <a:schemeClr val="bg1"/>
                  </a:solidFill>
                  <a:latin typeface="Futura Std Book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/>
                <a:t>New/Expanded Service Building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5390115" y="2332908"/>
              <a:ext cx="1448074" cy="609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45" name="Group 32"/>
          <p:cNvGrpSpPr/>
          <p:nvPr/>
        </p:nvGrpSpPr>
        <p:grpSpPr>
          <a:xfrm>
            <a:off x="4907464" y="1923622"/>
            <a:ext cx="4002099" cy="1213719"/>
            <a:chOff x="5372824" y="4127941"/>
            <a:chExt cx="4002099" cy="1213718"/>
          </a:xfrm>
        </p:grpSpPr>
        <p:sp>
          <p:nvSpPr>
            <p:cNvPr id="46" name="TextBox 45"/>
            <p:cNvSpPr txBox="1"/>
            <p:nvPr/>
          </p:nvSpPr>
          <p:spPr>
            <a:xfrm>
              <a:off x="7171234" y="4127941"/>
              <a:ext cx="2203689" cy="391597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>
              <a:defPPr>
                <a:defRPr lang="en-US"/>
              </a:defPPr>
              <a:lvl1pPr defTabSz="45720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45000"/>
                <a:buFont typeface="Wingdings" pitchFamily="2" charset="2"/>
                <a:buNone/>
                <a:defRPr sz="1000" b="1">
                  <a:solidFill>
                    <a:schemeClr val="bg1"/>
                  </a:solidFill>
                  <a:latin typeface="Futura Std Book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/>
                <a:t> Garage  “D” Addition</a:t>
              </a:r>
            </a:p>
          </p:txBody>
        </p:sp>
        <p:cxnSp>
          <p:nvCxnSpPr>
            <p:cNvPr id="47" name="Straight Arrow Connector 46"/>
            <p:cNvCxnSpPr>
              <a:stCxn id="46" idx="1"/>
            </p:cNvCxnSpPr>
            <p:nvPr/>
          </p:nvCxnSpPr>
          <p:spPr>
            <a:xfrm flipH="1">
              <a:off x="5372824" y="4323740"/>
              <a:ext cx="1798410" cy="1017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852209" y="2734258"/>
            <a:ext cx="3091767" cy="550390"/>
            <a:chOff x="6624643" y="3403100"/>
            <a:chExt cx="2504008" cy="550389"/>
          </a:xfrm>
        </p:grpSpPr>
        <p:sp>
          <p:nvSpPr>
            <p:cNvPr id="51" name="TextBox 50"/>
            <p:cNvSpPr txBox="1"/>
            <p:nvPr/>
          </p:nvSpPr>
          <p:spPr>
            <a:xfrm>
              <a:off x="7316023" y="3403100"/>
              <a:ext cx="1812628" cy="391596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>
              <a:defPPr>
                <a:defRPr lang="en-US"/>
              </a:defPPr>
              <a:lvl1pPr defTabSz="45720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45000"/>
                <a:buFont typeface="Wingdings" pitchFamily="2" charset="2"/>
                <a:buNone/>
                <a:defRPr sz="1000" b="1">
                  <a:solidFill>
                    <a:schemeClr val="bg1"/>
                  </a:solidFill>
                  <a:latin typeface="Futura Std Book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/>
                <a:t>Replace Perimeter Wall</a:t>
              </a:r>
            </a:p>
          </p:txBody>
        </p:sp>
        <p:cxnSp>
          <p:nvCxnSpPr>
            <p:cNvPr id="52" name="Straight Arrow Connector 51"/>
            <p:cNvCxnSpPr>
              <a:stCxn id="51" idx="1"/>
            </p:cNvCxnSpPr>
            <p:nvPr/>
          </p:nvCxnSpPr>
          <p:spPr>
            <a:xfrm flipH="1">
              <a:off x="6624643" y="3598899"/>
              <a:ext cx="691380" cy="354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37017" y="5180197"/>
            <a:ext cx="3072549" cy="629960"/>
            <a:chOff x="6311536" y="5401625"/>
            <a:chExt cx="2611509" cy="629960"/>
          </a:xfrm>
        </p:grpSpPr>
        <p:sp>
          <p:nvSpPr>
            <p:cNvPr id="23" name="TextBox 22"/>
            <p:cNvSpPr txBox="1"/>
            <p:nvPr/>
          </p:nvSpPr>
          <p:spPr>
            <a:xfrm>
              <a:off x="7030980" y="5401625"/>
              <a:ext cx="1892065" cy="629960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>
              <a:defPPr>
                <a:defRPr lang="en-US"/>
              </a:defPPr>
              <a:lvl1pPr defTabSz="45720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45000"/>
                <a:buFont typeface="Wingdings" pitchFamily="2" charset="2"/>
                <a:buNone/>
                <a:defRPr sz="1000" b="1">
                  <a:solidFill>
                    <a:schemeClr val="bg1"/>
                  </a:solidFill>
                  <a:latin typeface="Futura Std Book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/>
                <a:t>Maintenance Warehouse</a:t>
              </a:r>
            </a:p>
          </p:txBody>
        </p:sp>
        <p:cxnSp>
          <p:nvCxnSpPr>
            <p:cNvPr id="7" name="Straight Arrow Connector 6"/>
            <p:cNvCxnSpPr>
              <a:stCxn id="23" idx="1"/>
            </p:cNvCxnSpPr>
            <p:nvPr/>
          </p:nvCxnSpPr>
          <p:spPr>
            <a:xfrm flipH="1">
              <a:off x="6311536" y="5716605"/>
              <a:ext cx="719444" cy="1641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389212" y="5505579"/>
            <a:ext cx="1447800" cy="457200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97540" y="3681028"/>
            <a:ext cx="850360" cy="230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2" name="Rounded Rectangle 31"/>
          <p:cNvSpPr/>
          <p:nvPr/>
        </p:nvSpPr>
        <p:spPr>
          <a:xfrm>
            <a:off x="228600" y="3434152"/>
            <a:ext cx="1371600" cy="629960"/>
          </a:xfrm>
          <a:prstGeom prst="roundRect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91440" rtlCol="0">
            <a:spAutoFit/>
          </a:bodyPr>
          <a:lstStyle/>
          <a:p>
            <a:pPr defTabSz="45720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5000"/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Futura Std Book" pitchFamily="34" charset="0"/>
                <a:ea typeface="+mn-ea"/>
              </a:rPr>
              <a:t>Property Acquisition</a:t>
            </a:r>
            <a:endParaRPr lang="en-US" sz="1400" b="1" dirty="0">
              <a:solidFill>
                <a:schemeClr val="bg1"/>
              </a:solidFill>
              <a:latin typeface="Futura Std Book" pitchFamily="34" charset="0"/>
              <a:ea typeface="+mn-ea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2910" y="1884318"/>
            <a:ext cx="2077473" cy="851926"/>
            <a:chOff x="287726" y="1886674"/>
            <a:chExt cx="2077473" cy="851925"/>
          </a:xfrm>
        </p:grpSpPr>
        <p:sp>
          <p:nvSpPr>
            <p:cNvPr id="35" name="Rectangle 34"/>
            <p:cNvSpPr/>
            <p:nvPr/>
          </p:nvSpPr>
          <p:spPr>
            <a:xfrm>
              <a:off x="287726" y="1886674"/>
              <a:ext cx="1257290" cy="698062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/>
            <a:p>
              <a:pPr defTabSz="457200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45000"/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Futura Std Book" pitchFamily="34" charset="0"/>
                  <a:ea typeface="+mn-ea"/>
                </a:rPr>
                <a:t>Parking </a:t>
              </a:r>
              <a:r>
                <a:rPr lang="en-US" sz="1400" b="1" dirty="0" smtClean="0">
                  <a:solidFill>
                    <a:schemeClr val="bg1"/>
                  </a:solidFill>
                  <a:latin typeface="Futura Std Book" pitchFamily="34" charset="0"/>
                  <a:ea typeface="+mn-ea"/>
                </a:rPr>
                <a:t>Lot </a:t>
              </a:r>
            </a:p>
            <a:p>
              <a:pPr defTabSz="457200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45000"/>
                <a:buFont typeface="Wingdings" pitchFamily="2" charset="2"/>
                <a:buNone/>
              </a:pPr>
              <a:endParaRPr lang="en-US" dirty="0">
                <a:solidFill>
                  <a:schemeClr val="bg1"/>
                </a:solidFill>
                <a:latin typeface="Futura Std Book" pitchFamily="34" charset="0"/>
                <a:ea typeface="+mn-ea"/>
              </a:endParaRPr>
            </a:p>
          </p:txBody>
        </p:sp>
        <p:cxnSp>
          <p:nvCxnSpPr>
            <p:cNvPr id="36" name="Straight Arrow Connector 35"/>
            <p:cNvCxnSpPr>
              <a:stCxn id="35" idx="3"/>
            </p:cNvCxnSpPr>
            <p:nvPr/>
          </p:nvCxnSpPr>
          <p:spPr>
            <a:xfrm>
              <a:off x="1545016" y="2171763"/>
              <a:ext cx="820183" cy="5668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43" name="Title 1"/>
          <p:cNvSpPr txBox="1">
            <a:spLocks/>
          </p:cNvSpPr>
          <p:nvPr/>
        </p:nvSpPr>
        <p:spPr>
          <a:xfrm>
            <a:off x="-30388" y="-76200"/>
            <a:ext cx="9144000" cy="962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2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4541612" y="3366048"/>
            <a:ext cx="4367954" cy="1022139"/>
            <a:chOff x="4687573" y="2701283"/>
            <a:chExt cx="4367954" cy="1022139"/>
          </a:xfrm>
        </p:grpSpPr>
        <p:sp>
          <p:nvSpPr>
            <p:cNvPr id="55" name="Rectangle 54"/>
            <p:cNvSpPr/>
            <p:nvPr/>
          </p:nvSpPr>
          <p:spPr>
            <a:xfrm>
              <a:off x="6851837" y="2701283"/>
              <a:ext cx="2203690" cy="629960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/>
            <a:p>
              <a:pPr defTabSz="457200">
                <a:buClr>
                  <a:srgbClr val="FF0000"/>
                </a:buClr>
                <a:buSzPct val="145000"/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Futura Std Book" pitchFamily="34" charset="0"/>
                </a:rPr>
                <a:t>Operations Building Renovation</a:t>
              </a:r>
            </a:p>
          </p:txBody>
        </p:sp>
        <p:cxnSp>
          <p:nvCxnSpPr>
            <p:cNvPr id="56" name="Straight Arrow Connector 55"/>
            <p:cNvCxnSpPr>
              <a:stCxn id="3074" idx="3"/>
            </p:cNvCxnSpPr>
            <p:nvPr/>
          </p:nvCxnSpPr>
          <p:spPr>
            <a:xfrm flipH="1">
              <a:off x="4687573" y="2968585"/>
              <a:ext cx="2164267" cy="7548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806669" y="4246840"/>
            <a:ext cx="3102895" cy="629960"/>
            <a:chOff x="5727269" y="5026455"/>
            <a:chExt cx="3102895" cy="629959"/>
          </a:xfrm>
        </p:grpSpPr>
        <p:sp>
          <p:nvSpPr>
            <p:cNvPr id="58" name="Rectangle 57"/>
            <p:cNvSpPr/>
            <p:nvPr/>
          </p:nvSpPr>
          <p:spPr>
            <a:xfrm>
              <a:off x="6604073" y="5026455"/>
              <a:ext cx="2226091" cy="629959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/>
            <a:p>
              <a:pPr defTabSz="457200">
                <a:buClr>
                  <a:srgbClr val="FF0000"/>
                </a:buClr>
                <a:buSzPct val="145000"/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Futura Std Book" pitchFamily="34" charset="0"/>
                </a:rPr>
                <a:t>Site Infrastructure Improvements</a:t>
              </a:r>
            </a:p>
          </p:txBody>
        </p:sp>
        <p:cxnSp>
          <p:nvCxnSpPr>
            <p:cNvPr id="59" name="Straight Arrow Connector 58"/>
            <p:cNvCxnSpPr>
              <a:stCxn id="58" idx="1"/>
            </p:cNvCxnSpPr>
            <p:nvPr/>
          </p:nvCxnSpPr>
          <p:spPr>
            <a:xfrm flipH="1">
              <a:off x="5727269" y="5341435"/>
              <a:ext cx="876804" cy="81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497673" y="5181602"/>
            <a:ext cx="2308996" cy="1358639"/>
            <a:chOff x="2973798" y="5157838"/>
            <a:chExt cx="2308996" cy="1358638"/>
          </a:xfrm>
        </p:grpSpPr>
        <p:sp>
          <p:nvSpPr>
            <p:cNvPr id="65" name="Rectangle 64"/>
            <p:cNvSpPr/>
            <p:nvPr/>
          </p:nvSpPr>
          <p:spPr>
            <a:xfrm>
              <a:off x="2973798" y="6124879"/>
              <a:ext cx="2308996" cy="391597"/>
            </a:xfrm>
            <a:prstGeom prst="roundRect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bIns="91440" rtlCol="0">
              <a:spAutoFit/>
            </a:bodyPr>
            <a:lstStyle/>
            <a:p>
              <a:pPr defTabSz="457200">
                <a:buClr>
                  <a:srgbClr val="FF0000"/>
                </a:buClr>
                <a:buSzPct val="145000"/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Futura Std Book" pitchFamily="34" charset="0"/>
                </a:rPr>
                <a:t>Tank Removals</a:t>
              </a:r>
            </a:p>
          </p:txBody>
        </p:sp>
        <p:cxnSp>
          <p:nvCxnSpPr>
            <p:cNvPr id="66" name="Straight Arrow Connector 65"/>
            <p:cNvCxnSpPr>
              <a:stCxn id="65" idx="0"/>
            </p:cNvCxnSpPr>
            <p:nvPr/>
          </p:nvCxnSpPr>
          <p:spPr>
            <a:xfrm flipH="1" flipV="1">
              <a:off x="4105276" y="5157838"/>
              <a:ext cx="23020" cy="967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7" name="Straight Arrow Connector 66"/>
            <p:cNvCxnSpPr>
              <a:stCxn id="65" idx="0"/>
            </p:cNvCxnSpPr>
            <p:nvPr/>
          </p:nvCxnSpPr>
          <p:spPr>
            <a:xfrm flipH="1" flipV="1">
              <a:off x="3181350" y="5157840"/>
              <a:ext cx="946946" cy="967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8" name="Straight Arrow Connector 67"/>
            <p:cNvCxnSpPr>
              <a:stCxn id="65" idx="0"/>
            </p:cNvCxnSpPr>
            <p:nvPr/>
          </p:nvCxnSpPr>
          <p:spPr>
            <a:xfrm flipV="1">
              <a:off x="4128296" y="5260936"/>
              <a:ext cx="348454" cy="863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12" y="-9416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2013 </a:t>
            </a:r>
            <a:r>
              <a:rPr lang="en-US" sz="3600" b="1" dirty="0" smtClean="0"/>
              <a:t>RTS Campus </a:t>
            </a:r>
            <a:r>
              <a:rPr lang="en-US" sz="3600" b="1" dirty="0"/>
              <a:t>Improvement </a:t>
            </a:r>
            <a:r>
              <a:rPr lang="en-US" sz="3600" b="1" dirty="0" smtClean="0"/>
              <a:t>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29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Perspective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1687096"/>
            <a:ext cx="6686553" cy="456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Acquisition Parcels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15315" r="21827" b="246"/>
          <a:stretch/>
        </p:blipFill>
        <p:spPr bwMode="auto">
          <a:xfrm>
            <a:off x="1993900" y="1716861"/>
            <a:ext cx="5156200" cy="499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Status</a:t>
            </a:r>
            <a:endParaRPr lang="en-US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 Design (30%) Complete</a:t>
            </a:r>
          </a:p>
          <a:p>
            <a:r>
              <a:rPr lang="en-US" dirty="0" smtClean="0"/>
              <a:t>Environmental Review Complete</a:t>
            </a:r>
          </a:p>
          <a:p>
            <a:r>
              <a:rPr lang="en-US" dirty="0" smtClean="0"/>
              <a:t>Eminent Domain Hearing and Determination Complete</a:t>
            </a:r>
          </a:p>
          <a:p>
            <a:r>
              <a:rPr lang="en-US" dirty="0" smtClean="0"/>
              <a:t>Beginning Appraisal Process </a:t>
            </a:r>
          </a:p>
          <a:p>
            <a:r>
              <a:rPr lang="en-US" dirty="0" smtClean="0"/>
              <a:t>Beginning Design Builder Selection</a:t>
            </a:r>
          </a:p>
        </p:txBody>
      </p:sp>
    </p:spTree>
    <p:extLst>
      <p:ext uri="{BB962C8B-B14F-4D97-AF65-F5344CB8AC3E}">
        <p14:creationId xmlns:p14="http://schemas.microsoft.com/office/powerpoint/2010/main" val="3611032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216286"/>
              </p:ext>
            </p:extLst>
          </p:nvPr>
        </p:nvGraphicFramePr>
        <p:xfrm>
          <a:off x="457200" y="2514600"/>
          <a:ext cx="8229600" cy="13121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Award Design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Build Contract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44" marR="8005" marT="106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May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05" marR="8005" marT="10673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Final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design Complete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44" marR="8005" marT="106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August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05" marR="8005" marT="10673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Start Construction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44" marR="8005" marT="106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January</a:t>
                      </a:r>
                      <a:r>
                        <a:rPr lang="en-US" sz="2800" u="none" strike="noStrike" baseline="0" dirty="0" smtClean="0">
                          <a:effectLst/>
                          <a:latin typeface="+mj-lt"/>
                        </a:rPr>
                        <a:t> 2015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05" marR="8005" marT="10673" marB="0" anchor="ctr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7015-B0DC-4D97-ACF3-008504A02932}" type="datetime1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962F-24B6-4616-96A0-0175D635B4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3813</TotalTime>
  <Words>257</Words>
  <Application>Microsoft Office PowerPoint</Application>
  <PresentationFormat>On-screen Show (4:3)</PresentationFormat>
  <Paragraphs>91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2013 RTS Campus Improvement Project</vt:lpstr>
      <vt:lpstr>RTS Campus by the Numbers</vt:lpstr>
      <vt:lpstr>Existing RTS Campus</vt:lpstr>
      <vt:lpstr>Project Goals</vt:lpstr>
      <vt:lpstr>2013 RTS Campus Improvement Project</vt:lpstr>
      <vt:lpstr>Perspective View</vt:lpstr>
      <vt:lpstr>Acquisition Parcels</vt:lpstr>
      <vt:lpstr>Current Status</vt:lpstr>
      <vt:lpstr>Project Schedule</vt:lpstr>
      <vt:lpstr>Schematic Design  Overview</vt:lpstr>
      <vt:lpstr>NEW PARKING LOT </vt:lpstr>
      <vt:lpstr>Perimeter Wall and Landscaping</vt:lpstr>
      <vt:lpstr>Maintenance Warehouse</vt:lpstr>
      <vt:lpstr>Maintenance Warehouse Views from Main 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Ballerstein, Mark</dc:creator>
  <cp:lastModifiedBy>Ballerstein, Mark</cp:lastModifiedBy>
  <cp:revision>50</cp:revision>
  <cp:lastPrinted>2013-09-23T12:53:00Z</cp:lastPrinted>
  <dcterms:created xsi:type="dcterms:W3CDTF">2013-09-12T11:21:07Z</dcterms:created>
  <dcterms:modified xsi:type="dcterms:W3CDTF">2013-10-04T11:38:45Z</dcterms:modified>
</cp:coreProperties>
</file>